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57" r:id="rId3"/>
    <p:sldId id="265" r:id="rId4"/>
    <p:sldId id="260" r:id="rId5"/>
    <p:sldId id="266" r:id="rId6"/>
    <p:sldId id="259" r:id="rId7"/>
    <p:sldId id="264" r:id="rId8"/>
    <p:sldId id="268" r:id="rId9"/>
    <p:sldId id="262" r:id="rId10"/>
    <p:sldId id="258" r:id="rId11"/>
    <p:sldId id="269" r:id="rId12"/>
    <p:sldId id="287" r:id="rId13"/>
    <p:sldId id="288"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D6A9E-3A78-4E02-988A-20705D7112E2}"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98EFB-9305-4BFD-B215-34C7A1050408}" type="slidenum">
              <a:rPr lang="en-US" smtClean="0"/>
              <a:t>‹#›</a:t>
            </a:fld>
            <a:endParaRPr lang="en-US"/>
          </a:p>
        </p:txBody>
      </p:sp>
    </p:spTree>
    <p:extLst>
      <p:ext uri="{BB962C8B-B14F-4D97-AF65-F5344CB8AC3E}">
        <p14:creationId xmlns:p14="http://schemas.microsoft.com/office/powerpoint/2010/main" val="194403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98EFB-9305-4BFD-B215-34C7A1050408}" type="slidenum">
              <a:rPr lang="en-US" smtClean="0"/>
              <a:t>7</a:t>
            </a:fld>
            <a:endParaRPr lang="en-US"/>
          </a:p>
        </p:txBody>
      </p:sp>
    </p:spTree>
    <p:extLst>
      <p:ext uri="{BB962C8B-B14F-4D97-AF65-F5344CB8AC3E}">
        <p14:creationId xmlns:p14="http://schemas.microsoft.com/office/powerpoint/2010/main" val="1264158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5D3B74-39C8-4FF2-9810-14AA4B3F0846}"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281879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D3B74-39C8-4FF2-9810-14AA4B3F0846}"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424040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D3B74-39C8-4FF2-9810-14AA4B3F0846}"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74872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D3B74-39C8-4FF2-9810-14AA4B3F0846}"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350658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5D3B74-39C8-4FF2-9810-14AA4B3F0846}"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142709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5D3B74-39C8-4FF2-9810-14AA4B3F0846}"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1304984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5D3B74-39C8-4FF2-9810-14AA4B3F0846}"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10906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5D3B74-39C8-4FF2-9810-14AA4B3F0846}"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137550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D3B74-39C8-4FF2-9810-14AA4B3F0846}"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113395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5D3B74-39C8-4FF2-9810-14AA4B3F0846}"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305704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5D3B74-39C8-4FF2-9810-14AA4B3F0846}"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E6DD1-9CAB-44F8-9FC2-74936D3800A8}" type="slidenum">
              <a:rPr lang="en-US" smtClean="0"/>
              <a:t>‹#›</a:t>
            </a:fld>
            <a:endParaRPr lang="en-US"/>
          </a:p>
        </p:txBody>
      </p:sp>
    </p:spTree>
    <p:extLst>
      <p:ext uri="{BB962C8B-B14F-4D97-AF65-F5344CB8AC3E}">
        <p14:creationId xmlns:p14="http://schemas.microsoft.com/office/powerpoint/2010/main" val="416699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3B74-39C8-4FF2-9810-14AA4B3F0846}" type="datetimeFigureOut">
              <a:rPr lang="en-US" smtClean="0"/>
              <a:t>10/30/2023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E6DD1-9CAB-44F8-9FC2-74936D3800A8}" type="slidenum">
              <a:rPr lang="en-US" smtClean="0"/>
              <a:t>‹#›</a:t>
            </a:fld>
            <a:endParaRPr lang="en-US"/>
          </a:p>
        </p:txBody>
      </p:sp>
    </p:spTree>
    <p:extLst>
      <p:ext uri="{BB962C8B-B14F-4D97-AF65-F5344CB8AC3E}">
        <p14:creationId xmlns:p14="http://schemas.microsoft.com/office/powerpoint/2010/main" val="3572607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399"/>
          </a:xfrm>
        </p:spPr>
        <p:txBody>
          <a:bodyPr/>
          <a:lstStyle/>
          <a:p>
            <a:pPr algn="ctr"/>
            <a:r>
              <a:rPr lang="en-US" b="1" dirty="0" err="1" smtClean="0">
                <a:solidFill>
                  <a:srgbClr val="FF0000"/>
                </a:solidFill>
              </a:rPr>
              <a:t>Antiarrhythmics</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838200" y="709864"/>
            <a:ext cx="10515600" cy="6063916"/>
          </a:xfrm>
          <a:prstGeom prst="rect">
            <a:avLst/>
          </a:prstGeom>
        </p:spPr>
      </p:pic>
    </p:spTree>
    <p:extLst>
      <p:ext uri="{BB962C8B-B14F-4D97-AF65-F5344CB8AC3E}">
        <p14:creationId xmlns:p14="http://schemas.microsoft.com/office/powerpoint/2010/main" val="2109506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1421" y="365125"/>
            <a:ext cx="11141242" cy="6492875"/>
          </a:xfrm>
          <a:prstGeom prst="rect">
            <a:avLst/>
          </a:prstGeom>
        </p:spPr>
      </p:pic>
    </p:spTree>
    <p:extLst>
      <p:ext uri="{BB962C8B-B14F-4D97-AF65-F5344CB8AC3E}">
        <p14:creationId xmlns:p14="http://schemas.microsoft.com/office/powerpoint/2010/main" val="2775175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5" y="81643"/>
            <a:ext cx="11153273" cy="1020537"/>
          </a:xfrm>
        </p:spPr>
        <p:txBody>
          <a:bodyPr>
            <a:normAutofit/>
          </a:bodyPr>
          <a:lstStyle/>
          <a:p>
            <a:r>
              <a:rPr lang="en-US" b="1" dirty="0" smtClean="0">
                <a:solidFill>
                  <a:srgbClr val="FF0000"/>
                </a:solidFill>
              </a:rPr>
              <a:t>Therapeutic indications for Common Arrhythmias</a:t>
            </a:r>
            <a:endParaRPr lang="en-US" b="1" dirty="0">
              <a:solidFill>
                <a:srgbClr val="FF0000"/>
              </a:solidFill>
            </a:endParaRPr>
          </a:p>
        </p:txBody>
      </p:sp>
      <p:sp>
        <p:nvSpPr>
          <p:cNvPr id="3" name="Content Placeholder 2"/>
          <p:cNvSpPr>
            <a:spLocks noGrp="1"/>
          </p:cNvSpPr>
          <p:nvPr>
            <p:ph idx="1"/>
          </p:nvPr>
        </p:nvSpPr>
        <p:spPr>
          <a:xfrm>
            <a:off x="486420" y="1208314"/>
            <a:ext cx="11237495" cy="3418258"/>
          </a:xfrm>
        </p:spPr>
        <p:txBody>
          <a:bodyPr>
            <a:normAutofit/>
          </a:bodyPr>
          <a:lstStyle/>
          <a:p>
            <a:pPr marL="0" indent="0">
              <a:buNone/>
            </a:pPr>
            <a:r>
              <a:rPr lang="en-US" sz="3600" b="1" u="sng" dirty="0" smtClean="0">
                <a:solidFill>
                  <a:srgbClr val="FF0000"/>
                </a:solidFill>
              </a:rPr>
              <a:t>Atrial fibrillation (AF)</a:t>
            </a:r>
            <a:r>
              <a:rPr lang="en-US" sz="3600" b="1" dirty="0" smtClean="0">
                <a:solidFill>
                  <a:srgbClr val="FF0000"/>
                </a:solidFill>
              </a:rPr>
              <a:t>: </a:t>
            </a:r>
            <a:r>
              <a:rPr lang="en-US" sz="3600" b="1" dirty="0" smtClean="0"/>
              <a:t>irregular tachycardia due to multiple atrial </a:t>
            </a:r>
            <a:r>
              <a:rPr lang="en-US" sz="3600" b="1" dirty="0" err="1" smtClean="0"/>
              <a:t>ectopics</a:t>
            </a:r>
            <a:r>
              <a:rPr lang="en-US" sz="3600" b="1" dirty="0" smtClean="0"/>
              <a:t>. It may cause stroke due to blood stagnation in fibrillated atria.</a:t>
            </a:r>
          </a:p>
          <a:p>
            <a:r>
              <a:rPr lang="en-US" sz="3600" b="1" dirty="0" smtClean="0">
                <a:solidFill>
                  <a:srgbClr val="FF0000"/>
                </a:solidFill>
              </a:rPr>
              <a:t>Common drugs</a:t>
            </a:r>
            <a:r>
              <a:rPr lang="en-US" sz="3600" b="1" dirty="0" smtClean="0"/>
              <a:t>: Metoprolol (class </a:t>
            </a:r>
            <a:r>
              <a:rPr lang="en-US" sz="3600" b="1" dirty="0"/>
              <a:t>2</a:t>
            </a:r>
            <a:r>
              <a:rPr lang="en-US" sz="3600" b="1" dirty="0" smtClean="0"/>
              <a:t>), Amiodarone (class 3), Diltiazem (class </a:t>
            </a:r>
            <a:r>
              <a:rPr lang="en-US" sz="3600" b="1" dirty="0"/>
              <a:t>4</a:t>
            </a:r>
            <a:r>
              <a:rPr lang="en-US" sz="3600" b="1" dirty="0" smtClean="0"/>
              <a:t>), Anticoagulant (warfarin). </a:t>
            </a:r>
          </a:p>
          <a:p>
            <a:r>
              <a:rPr lang="en-US" sz="3600" b="1" dirty="0" smtClean="0">
                <a:solidFill>
                  <a:srgbClr val="FF0000"/>
                </a:solidFill>
              </a:rPr>
              <a:t>Alternative drugs</a:t>
            </a:r>
            <a:r>
              <a:rPr lang="en-US" sz="3600" b="1" dirty="0" smtClean="0"/>
              <a:t>: Digoxin  </a:t>
            </a:r>
          </a:p>
        </p:txBody>
      </p:sp>
      <p:pic>
        <p:nvPicPr>
          <p:cNvPr id="4" name="Picture 3"/>
          <p:cNvPicPr>
            <a:picLocks noChangeAspect="1"/>
          </p:cNvPicPr>
          <p:nvPr/>
        </p:nvPicPr>
        <p:blipFill>
          <a:blip r:embed="rId2"/>
          <a:stretch>
            <a:fillRect/>
          </a:stretch>
        </p:blipFill>
        <p:spPr>
          <a:xfrm>
            <a:off x="486420" y="4555670"/>
            <a:ext cx="10674159" cy="2032907"/>
          </a:xfrm>
          <a:prstGeom prst="rect">
            <a:avLst/>
          </a:prstGeom>
        </p:spPr>
      </p:pic>
    </p:spTree>
    <p:extLst>
      <p:ext uri="{BB962C8B-B14F-4D97-AF65-F5344CB8AC3E}">
        <p14:creationId xmlns:p14="http://schemas.microsoft.com/office/powerpoint/2010/main" val="123330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43"/>
            <a:ext cx="10515600" cy="914401"/>
          </a:xfrm>
        </p:spPr>
        <p:txBody>
          <a:bodyPr/>
          <a:lstStyle/>
          <a:p>
            <a:r>
              <a:rPr lang="en-US" b="1" u="sng" dirty="0">
                <a:solidFill>
                  <a:srgbClr val="FF0000"/>
                </a:solidFill>
              </a:rPr>
              <a:t>Supraventricular tachycardia </a:t>
            </a:r>
            <a:r>
              <a:rPr lang="en-US" b="1" dirty="0">
                <a:solidFill>
                  <a:srgbClr val="FF0000"/>
                </a:solidFill>
              </a:rPr>
              <a:t>(SVT): </a:t>
            </a:r>
            <a:endParaRPr lang="en-US" dirty="0"/>
          </a:p>
        </p:txBody>
      </p:sp>
      <p:pic>
        <p:nvPicPr>
          <p:cNvPr id="4" name="Content Placeholder 3"/>
          <p:cNvPicPr>
            <a:picLocks noGrp="1" noChangeAspect="1"/>
          </p:cNvPicPr>
          <p:nvPr>
            <p:ph idx="1"/>
          </p:nvPr>
        </p:nvPicPr>
        <p:blipFill>
          <a:blip r:embed="rId2"/>
          <a:stretch>
            <a:fillRect/>
          </a:stretch>
        </p:blipFill>
        <p:spPr>
          <a:xfrm>
            <a:off x="702129" y="987879"/>
            <a:ext cx="10417628" cy="3559629"/>
          </a:xfrm>
          <a:prstGeom prst="rect">
            <a:avLst/>
          </a:prstGeom>
        </p:spPr>
      </p:pic>
      <p:pic>
        <p:nvPicPr>
          <p:cNvPr id="5" name="Picture 4"/>
          <p:cNvPicPr>
            <a:picLocks noChangeAspect="1"/>
          </p:cNvPicPr>
          <p:nvPr/>
        </p:nvPicPr>
        <p:blipFill>
          <a:blip r:embed="rId3"/>
          <a:stretch>
            <a:fillRect/>
          </a:stretch>
        </p:blipFill>
        <p:spPr>
          <a:xfrm>
            <a:off x="447613" y="4547509"/>
            <a:ext cx="10672144" cy="2065561"/>
          </a:xfrm>
          <a:prstGeom prst="rect">
            <a:avLst/>
          </a:prstGeom>
        </p:spPr>
      </p:pic>
    </p:spTree>
    <p:extLst>
      <p:ext uri="{BB962C8B-B14F-4D97-AF65-F5344CB8AC3E}">
        <p14:creationId xmlns:p14="http://schemas.microsoft.com/office/powerpoint/2010/main" val="25364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874260"/>
          </a:xfrm>
        </p:spPr>
        <p:txBody>
          <a:bodyPr/>
          <a:lstStyle/>
          <a:p>
            <a:r>
              <a:rPr lang="en-US" b="1" dirty="0"/>
              <a:t>Wolff-Parkinson-White (WPW) </a:t>
            </a:r>
            <a:r>
              <a:rPr lang="en-US" b="1" dirty="0" smtClean="0"/>
              <a:t>Syndrome</a:t>
            </a:r>
            <a:endParaRPr lang="en-US" dirty="0"/>
          </a:p>
        </p:txBody>
      </p:sp>
      <p:pic>
        <p:nvPicPr>
          <p:cNvPr id="5" name="Picture 4"/>
          <p:cNvPicPr>
            <a:picLocks noChangeAspect="1"/>
          </p:cNvPicPr>
          <p:nvPr/>
        </p:nvPicPr>
        <p:blipFill>
          <a:blip r:embed="rId2"/>
          <a:stretch>
            <a:fillRect/>
          </a:stretch>
        </p:blipFill>
        <p:spPr>
          <a:xfrm>
            <a:off x="2008414" y="816429"/>
            <a:ext cx="6645729" cy="1428750"/>
          </a:xfrm>
          <a:prstGeom prst="rect">
            <a:avLst/>
          </a:prstGeom>
        </p:spPr>
      </p:pic>
      <p:sp>
        <p:nvSpPr>
          <p:cNvPr id="6" name="Content Placeholder 5"/>
          <p:cNvSpPr>
            <a:spLocks noGrp="1"/>
          </p:cNvSpPr>
          <p:nvPr>
            <p:ph idx="1"/>
          </p:nvPr>
        </p:nvSpPr>
        <p:spPr>
          <a:xfrm>
            <a:off x="318407" y="2343150"/>
            <a:ext cx="11772900" cy="4343401"/>
          </a:xfrm>
        </p:spPr>
        <p:txBody>
          <a:bodyPr>
            <a:normAutofit fontScale="92500" lnSpcReduction="10000"/>
          </a:bodyPr>
          <a:lstStyle/>
          <a:p>
            <a:r>
              <a:rPr lang="en-US" sz="3000" b="1" dirty="0" smtClean="0">
                <a:latin typeface="Merriweather"/>
              </a:rPr>
              <a:t>Characterized </a:t>
            </a:r>
            <a:r>
              <a:rPr lang="en-US" sz="3000" b="1" dirty="0">
                <a:latin typeface="Merriweather"/>
              </a:rPr>
              <a:t>by the presence of an “accessory pathway</a:t>
            </a:r>
            <a:r>
              <a:rPr lang="en-US" sz="3000" b="1" dirty="0" smtClean="0">
                <a:latin typeface="Merriweather"/>
              </a:rPr>
              <a:t>”. This </a:t>
            </a:r>
            <a:r>
              <a:rPr lang="en-US" sz="3000" b="1" dirty="0">
                <a:latin typeface="Merriweather"/>
              </a:rPr>
              <a:t>connects the electrical system of the atria directly to the ventricles, allowing conduction to avoid passing through the </a:t>
            </a:r>
            <a:r>
              <a:rPr lang="en-US" sz="3000" b="1" dirty="0" smtClean="0">
                <a:latin typeface="Merriweather"/>
              </a:rPr>
              <a:t>AV </a:t>
            </a:r>
            <a:r>
              <a:rPr lang="en-US" sz="3000" b="1" dirty="0">
                <a:latin typeface="Merriweather"/>
              </a:rPr>
              <a:t>node</a:t>
            </a:r>
            <a:r>
              <a:rPr lang="en-US" sz="3000" b="1" dirty="0" smtClean="0">
                <a:latin typeface="Merriweather"/>
              </a:rPr>
              <a:t>. </a:t>
            </a:r>
          </a:p>
          <a:p>
            <a:r>
              <a:rPr lang="en-US" sz="3000" b="1" dirty="0">
                <a:latin typeface="Merriweather"/>
              </a:rPr>
              <a:t>The combination of WPW and atrial </a:t>
            </a:r>
            <a:r>
              <a:rPr lang="en-US" sz="3000" b="1" dirty="0" smtClean="0">
                <a:latin typeface="Merriweather"/>
              </a:rPr>
              <a:t>fibrillation</a:t>
            </a:r>
            <a:r>
              <a:rPr lang="en-US" sz="3000" b="1" dirty="0">
                <a:latin typeface="Merriweather"/>
              </a:rPr>
              <a:t> </a:t>
            </a:r>
            <a:r>
              <a:rPr lang="en-US" sz="3000" b="1" dirty="0">
                <a:solidFill>
                  <a:srgbClr val="0070C0"/>
                </a:solidFill>
                <a:latin typeface="Merriweather"/>
              </a:rPr>
              <a:t>can potentially be fatal, especially if AV blocking agents are given </a:t>
            </a:r>
            <a:r>
              <a:rPr lang="en-US" sz="3000" b="1" dirty="0" smtClean="0">
                <a:latin typeface="Merriweather"/>
              </a:rPr>
              <a:t>(“ABCD</a:t>
            </a:r>
            <a:r>
              <a:rPr lang="en-US" sz="3000" b="1" dirty="0">
                <a:latin typeface="Merriweather"/>
              </a:rPr>
              <a:t>” for adenosine or amiodarone, beta-blockers, calcium channel blockers and digoxin). </a:t>
            </a:r>
            <a:endParaRPr lang="en-US" sz="3000" b="1" dirty="0" smtClean="0">
              <a:latin typeface="Merriweather"/>
            </a:endParaRPr>
          </a:p>
          <a:p>
            <a:r>
              <a:rPr lang="en-US" sz="3000" b="1" dirty="0" smtClean="0">
                <a:latin typeface="Merriweather"/>
              </a:rPr>
              <a:t>The </a:t>
            </a:r>
            <a:r>
              <a:rPr lang="en-US" sz="3000" b="1" dirty="0">
                <a:latin typeface="Merriweather"/>
              </a:rPr>
              <a:t>medical treatment is </a:t>
            </a:r>
            <a:r>
              <a:rPr lang="en-US" sz="3000" b="1" dirty="0" smtClean="0">
                <a:solidFill>
                  <a:srgbClr val="0070C0"/>
                </a:solidFill>
                <a:latin typeface="Merriweather"/>
              </a:rPr>
              <a:t>procainamide but electrical </a:t>
            </a:r>
            <a:r>
              <a:rPr lang="en-US" sz="3000" b="1" dirty="0">
                <a:solidFill>
                  <a:srgbClr val="0070C0"/>
                </a:solidFill>
                <a:latin typeface="Merriweather"/>
              </a:rPr>
              <a:t>cardioversion </a:t>
            </a:r>
            <a:r>
              <a:rPr lang="en-US" sz="3000" b="1" dirty="0">
                <a:latin typeface="Merriweather"/>
              </a:rPr>
              <a:t>is reasonable, especially with hemodynamic </a:t>
            </a:r>
            <a:r>
              <a:rPr lang="en-US" sz="3000" b="1" dirty="0" smtClean="0">
                <a:latin typeface="Merriweather"/>
              </a:rPr>
              <a:t>instability.</a:t>
            </a:r>
          </a:p>
          <a:p>
            <a:r>
              <a:rPr lang="en-US" sz="3500" b="1" dirty="0" smtClean="0"/>
              <a:t>Catheter ablation is the treatment of choice. </a:t>
            </a:r>
          </a:p>
        </p:txBody>
      </p:sp>
    </p:spTree>
    <p:extLst>
      <p:ext uri="{BB962C8B-B14F-4D97-AF65-F5344CB8AC3E}">
        <p14:creationId xmlns:p14="http://schemas.microsoft.com/office/powerpoint/2010/main" val="329991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972"/>
            <a:ext cx="10515600" cy="971550"/>
          </a:xfrm>
        </p:spPr>
        <p:txBody>
          <a:bodyPr/>
          <a:lstStyle/>
          <a:p>
            <a:pPr algn="ctr"/>
            <a:r>
              <a:rPr lang="en-US" b="1" dirty="0" smtClean="0">
                <a:solidFill>
                  <a:srgbClr val="FF0000"/>
                </a:solidFill>
              </a:rPr>
              <a:t>Ventricular Tachycardia (VT)</a:t>
            </a:r>
            <a:endParaRPr lang="en-US" b="1" dirty="0">
              <a:solidFill>
                <a:srgbClr val="FF0000"/>
              </a:solidFill>
            </a:endParaRPr>
          </a:p>
        </p:txBody>
      </p:sp>
      <p:sp>
        <p:nvSpPr>
          <p:cNvPr id="3" name="Content Placeholder 2"/>
          <p:cNvSpPr>
            <a:spLocks noGrp="1"/>
          </p:cNvSpPr>
          <p:nvPr>
            <p:ph idx="1"/>
          </p:nvPr>
        </p:nvSpPr>
        <p:spPr>
          <a:xfrm>
            <a:off x="478971" y="2930979"/>
            <a:ext cx="11234057" cy="3984171"/>
          </a:xfrm>
        </p:spPr>
        <p:txBody>
          <a:bodyPr>
            <a:normAutofit/>
          </a:bodyPr>
          <a:lstStyle/>
          <a:p>
            <a:r>
              <a:rPr lang="en-US" sz="3600" b="1" dirty="0" smtClean="0"/>
              <a:t>Common cause of death in MI &amp; HF. COP is impaired.</a:t>
            </a:r>
          </a:p>
          <a:p>
            <a:r>
              <a:rPr lang="en-US" sz="3600" b="1" dirty="0" smtClean="0"/>
              <a:t>Implantable cardioverter defibrillator is commonly used.</a:t>
            </a:r>
          </a:p>
          <a:p>
            <a:r>
              <a:rPr lang="en-US" sz="3600" b="1" dirty="0" smtClean="0">
                <a:solidFill>
                  <a:srgbClr val="FF0000"/>
                </a:solidFill>
              </a:rPr>
              <a:t>Acute VT: </a:t>
            </a:r>
            <a:r>
              <a:rPr lang="en-US" sz="3600" b="1" dirty="0" smtClean="0"/>
              <a:t>Amiodarone (Cass 3), Lidocaine (Class 1, alternative) </a:t>
            </a:r>
          </a:p>
          <a:p>
            <a:r>
              <a:rPr lang="en-US" sz="3600" b="1" dirty="0" smtClean="0">
                <a:solidFill>
                  <a:srgbClr val="FF0000"/>
                </a:solidFill>
              </a:rPr>
              <a:t>Ventricular fibrillation </a:t>
            </a:r>
            <a:r>
              <a:rPr lang="en-US" sz="3600" b="1" dirty="0" smtClean="0"/>
              <a:t>(not responding to electrical defibrillation): Adrenalin (Epinephrine) &amp; Amiodarone, Lidocaine (alternative)</a:t>
            </a:r>
            <a:endParaRPr lang="en-US" sz="3600" b="1" dirty="0"/>
          </a:p>
        </p:txBody>
      </p:sp>
      <p:pic>
        <p:nvPicPr>
          <p:cNvPr id="4" name="Picture 3"/>
          <p:cNvPicPr>
            <a:picLocks noChangeAspect="1"/>
          </p:cNvPicPr>
          <p:nvPr/>
        </p:nvPicPr>
        <p:blipFill>
          <a:blip r:embed="rId2"/>
          <a:stretch>
            <a:fillRect/>
          </a:stretch>
        </p:blipFill>
        <p:spPr>
          <a:xfrm>
            <a:off x="440871" y="869496"/>
            <a:ext cx="10074729" cy="2061483"/>
          </a:xfrm>
          <a:prstGeom prst="rect">
            <a:avLst/>
          </a:prstGeom>
        </p:spPr>
      </p:pic>
    </p:spTree>
    <p:extLst>
      <p:ext uri="{BB962C8B-B14F-4D97-AF65-F5344CB8AC3E}">
        <p14:creationId xmlns:p14="http://schemas.microsoft.com/office/powerpoint/2010/main" val="360854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1"/>
            <a:ext cx="10515600" cy="1143000"/>
          </a:xfrm>
        </p:spPr>
        <p:txBody>
          <a:bodyPr/>
          <a:lstStyle/>
          <a:p>
            <a:pPr algn="ctr"/>
            <a:r>
              <a:rPr lang="en-US" b="1" dirty="0" smtClean="0">
                <a:solidFill>
                  <a:srgbClr val="FF0000"/>
                </a:solidFill>
              </a:rPr>
              <a:t>Cardiac Arrhythmias</a:t>
            </a:r>
            <a:endParaRPr lang="en-US" b="1" dirty="0">
              <a:solidFill>
                <a:srgbClr val="FF0000"/>
              </a:solidFill>
            </a:endParaRPr>
          </a:p>
        </p:txBody>
      </p:sp>
      <p:sp>
        <p:nvSpPr>
          <p:cNvPr id="3" name="Content Placeholder 2"/>
          <p:cNvSpPr>
            <a:spLocks noGrp="1"/>
          </p:cNvSpPr>
          <p:nvPr>
            <p:ph idx="1"/>
          </p:nvPr>
        </p:nvSpPr>
        <p:spPr>
          <a:xfrm>
            <a:off x="838200" y="1239253"/>
            <a:ext cx="10515600" cy="5293894"/>
          </a:xfrm>
        </p:spPr>
        <p:txBody>
          <a:bodyPr>
            <a:normAutofit/>
          </a:bodyPr>
          <a:lstStyle/>
          <a:p>
            <a:r>
              <a:rPr lang="en-US" sz="3600" b="1" dirty="0" smtClean="0"/>
              <a:t>Cardiac arrhythmias are the most common cause of death in patients with a myocardial infarction or terminal heart failure. </a:t>
            </a:r>
          </a:p>
          <a:p>
            <a:r>
              <a:rPr lang="en-US" sz="3600" b="1" dirty="0" smtClean="0"/>
              <a:t>Normal sinus rhythm is dependent on generation of an impulse in the normal sinoatrial (SA) node pacemaker and its conduction through the atrial muscle, through the atrioventricular (AV) node, through the Purkinje conduction system, to the ventricular muscle</a:t>
            </a:r>
          </a:p>
        </p:txBody>
      </p:sp>
    </p:spTree>
    <p:extLst>
      <p:ext uri="{BB962C8B-B14F-4D97-AF65-F5344CB8AC3E}">
        <p14:creationId xmlns:p14="http://schemas.microsoft.com/office/powerpoint/2010/main" val="269916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0747"/>
            <a:ext cx="10515600" cy="874128"/>
          </a:xfrm>
        </p:spPr>
        <p:txBody>
          <a:bodyPr>
            <a:normAutofit/>
          </a:bodyPr>
          <a:lstStyle/>
          <a:p>
            <a:pPr algn="ctr"/>
            <a:r>
              <a:rPr lang="en-US" sz="4800" b="1" dirty="0">
                <a:solidFill>
                  <a:srgbClr val="FF0000"/>
                </a:solidFill>
              </a:rPr>
              <a:t>Action Potential of Cardiac Myocyte</a:t>
            </a:r>
            <a:endParaRPr lang="en-US" sz="4800" dirty="0"/>
          </a:p>
        </p:txBody>
      </p:sp>
      <p:sp>
        <p:nvSpPr>
          <p:cNvPr id="3" name="Content Placeholder 2"/>
          <p:cNvSpPr>
            <a:spLocks noGrp="1"/>
          </p:cNvSpPr>
          <p:nvPr>
            <p:ph idx="1"/>
          </p:nvPr>
        </p:nvSpPr>
        <p:spPr>
          <a:xfrm>
            <a:off x="591552" y="1094875"/>
            <a:ext cx="11008895" cy="5426241"/>
          </a:xfrm>
        </p:spPr>
        <p:txBody>
          <a:bodyPr>
            <a:noAutofit/>
          </a:bodyPr>
          <a:lstStyle/>
          <a:p>
            <a:r>
              <a:rPr lang="en-US" sz="3200" b="1" dirty="0"/>
              <a:t>Normal </a:t>
            </a:r>
            <a:r>
              <a:rPr lang="en-US" sz="3200" b="1" dirty="0" err="1"/>
              <a:t>pacemaking</a:t>
            </a:r>
            <a:r>
              <a:rPr lang="en-US" sz="3200" b="1" dirty="0"/>
              <a:t> and conduction require normal action potentials (dependent on sodium, calcium, and potassium channel activity) under appropriate autonomic control. </a:t>
            </a:r>
            <a:endParaRPr lang="en-US" sz="3200" b="1" dirty="0" smtClean="0"/>
          </a:p>
          <a:p>
            <a:r>
              <a:rPr lang="en-US" sz="3200" b="1" dirty="0" smtClean="0"/>
              <a:t>Cardiac </a:t>
            </a:r>
            <a:r>
              <a:rPr lang="en-US" sz="3200" b="1" dirty="0"/>
              <a:t>myocytes are electrically excitable and have a spontaneous, intrinsic rhythm generated by specialized “pacemaker” cells located in the sinoatrial (SA) and atrioventricular (AV) nodes. </a:t>
            </a:r>
            <a:endParaRPr lang="en-US" sz="3200" b="1" dirty="0" smtClean="0"/>
          </a:p>
          <a:p>
            <a:r>
              <a:rPr lang="en-US" sz="3200" b="1" dirty="0" smtClean="0"/>
              <a:t>Cardiac </a:t>
            </a:r>
            <a:r>
              <a:rPr lang="en-US" sz="3200" b="1" dirty="0"/>
              <a:t>myocytes also have an unusually long action potential, which can be divided into five phases (0 to 4</a:t>
            </a:r>
            <a:r>
              <a:rPr lang="en-US" sz="3200" b="1" dirty="0" smtClean="0"/>
              <a:t>) </a:t>
            </a:r>
          </a:p>
          <a:p>
            <a:r>
              <a:rPr lang="en-US" sz="3200" b="1" dirty="0" smtClean="0">
                <a:solidFill>
                  <a:srgbClr val="FF0000"/>
                </a:solidFill>
              </a:rPr>
              <a:t>Phase 0: </a:t>
            </a:r>
            <a:r>
              <a:rPr lang="en-US" sz="3200" b="1" dirty="0" smtClean="0"/>
              <a:t>Fast upstroke, Na channels open resulting in a fast inward current of Na.</a:t>
            </a:r>
            <a:endParaRPr lang="en-US" sz="3200" b="1" dirty="0"/>
          </a:p>
        </p:txBody>
      </p:sp>
    </p:spTree>
    <p:extLst>
      <p:ext uri="{BB962C8B-B14F-4D97-AF65-F5344CB8AC3E}">
        <p14:creationId xmlns:p14="http://schemas.microsoft.com/office/powerpoint/2010/main" val="306811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317"/>
            <a:ext cx="10515600" cy="938464"/>
          </a:xfrm>
        </p:spPr>
        <p:txBody>
          <a:bodyPr>
            <a:normAutofit/>
          </a:bodyPr>
          <a:lstStyle/>
          <a:p>
            <a:pPr algn="ctr"/>
            <a:r>
              <a:rPr lang="en-US" b="1" dirty="0" smtClean="0">
                <a:solidFill>
                  <a:srgbClr val="FF0000"/>
                </a:solidFill>
              </a:rPr>
              <a:t>Action Potential of Cardiac Myocyte</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838200" y="1058780"/>
            <a:ext cx="10515600" cy="5799220"/>
          </a:xfrm>
          <a:prstGeom prst="rect">
            <a:avLst/>
          </a:prstGeom>
        </p:spPr>
      </p:pic>
    </p:spTree>
    <p:extLst>
      <p:ext uri="{BB962C8B-B14F-4D97-AF65-F5344CB8AC3E}">
        <p14:creationId xmlns:p14="http://schemas.microsoft.com/office/powerpoint/2010/main" val="3124824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272"/>
            <a:ext cx="10515600" cy="104107"/>
          </a:xfrm>
        </p:spPr>
        <p:txBody>
          <a:bodyPr>
            <a:normAutofit fontScale="90000"/>
          </a:bodyPr>
          <a:lstStyle/>
          <a:p>
            <a:endParaRPr lang="en-US"/>
          </a:p>
        </p:txBody>
      </p:sp>
      <p:sp>
        <p:nvSpPr>
          <p:cNvPr id="3" name="Content Placeholder 2"/>
          <p:cNvSpPr>
            <a:spLocks noGrp="1"/>
          </p:cNvSpPr>
          <p:nvPr>
            <p:ph idx="1"/>
          </p:nvPr>
        </p:nvSpPr>
        <p:spPr>
          <a:xfrm>
            <a:off x="445167" y="228600"/>
            <a:ext cx="11297653" cy="6460958"/>
          </a:xfrm>
        </p:spPr>
        <p:txBody>
          <a:bodyPr>
            <a:normAutofit/>
          </a:bodyPr>
          <a:lstStyle/>
          <a:p>
            <a:r>
              <a:rPr lang="en-US" sz="3600" b="1" dirty="0" smtClean="0">
                <a:solidFill>
                  <a:srgbClr val="FF0000"/>
                </a:solidFill>
              </a:rPr>
              <a:t>Phase 1:</a:t>
            </a:r>
            <a:r>
              <a:rPr lang="en-US" sz="3600" b="1" dirty="0" smtClean="0"/>
              <a:t> Partial repolarization, due to inactivation of Na channels. While K channels rapidly open and close causing a transient outward current of K. </a:t>
            </a:r>
          </a:p>
          <a:p>
            <a:r>
              <a:rPr lang="en-US" sz="3600" b="1" dirty="0" smtClean="0">
                <a:solidFill>
                  <a:srgbClr val="FF0000"/>
                </a:solidFill>
              </a:rPr>
              <a:t>Phase 2:</a:t>
            </a:r>
            <a:r>
              <a:rPr lang="en-US" sz="3600" b="1" dirty="0" smtClean="0"/>
              <a:t> Voltage-gated Ca channels open resulting in a slow inward current of Ca that balances the slow outward leak of K. </a:t>
            </a:r>
          </a:p>
          <a:p>
            <a:r>
              <a:rPr lang="en-US" sz="3600" b="1" dirty="0" smtClean="0">
                <a:solidFill>
                  <a:srgbClr val="FF0000"/>
                </a:solidFill>
              </a:rPr>
              <a:t>Phase 3:</a:t>
            </a:r>
            <a:r>
              <a:rPr lang="en-US" sz="3600" b="1" dirty="0" smtClean="0"/>
              <a:t> Ca channels close. K channels open causing outward current of K that lead to </a:t>
            </a:r>
            <a:r>
              <a:rPr lang="en-US" sz="3600" b="1" dirty="0" err="1" smtClean="0"/>
              <a:t>mb</a:t>
            </a:r>
            <a:r>
              <a:rPr lang="en-US" sz="3600" b="1" dirty="0" smtClean="0"/>
              <a:t> repolarization. </a:t>
            </a:r>
          </a:p>
          <a:p>
            <a:r>
              <a:rPr lang="en-US" sz="3600" b="1" dirty="0" smtClean="0">
                <a:solidFill>
                  <a:srgbClr val="FF0000"/>
                </a:solidFill>
              </a:rPr>
              <a:t>Phase 4:</a:t>
            </a:r>
            <a:r>
              <a:rPr lang="en-US" sz="3600" b="1" dirty="0" smtClean="0"/>
              <a:t> a net gain of Na &amp; loss of K is corrected by Na/K ATPase. The spontaneous depolarization automatically brings the cell to the threshold of next action potential. </a:t>
            </a:r>
            <a:endParaRPr lang="en-US" sz="3600" b="1" dirty="0"/>
          </a:p>
        </p:txBody>
      </p:sp>
    </p:spTree>
    <p:extLst>
      <p:ext uri="{BB962C8B-B14F-4D97-AF65-F5344CB8AC3E}">
        <p14:creationId xmlns:p14="http://schemas.microsoft.com/office/powerpoint/2010/main" val="80184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663"/>
            <a:ext cx="10515600" cy="914401"/>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645695" y="1167064"/>
            <a:ext cx="10964779" cy="5390148"/>
          </a:xfrm>
          <a:prstGeom prst="rect">
            <a:avLst/>
          </a:prstGeom>
        </p:spPr>
      </p:pic>
    </p:spTree>
    <p:extLst>
      <p:ext uri="{BB962C8B-B14F-4D97-AF65-F5344CB8AC3E}">
        <p14:creationId xmlns:p14="http://schemas.microsoft.com/office/powerpoint/2010/main" val="492927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222"/>
            <a:ext cx="10515600" cy="740372"/>
          </a:xfrm>
        </p:spPr>
        <p:txBody>
          <a:bodyPr/>
          <a:lstStyle/>
          <a:p>
            <a:pPr algn="ctr"/>
            <a:r>
              <a:rPr lang="en-US" b="1" dirty="0">
                <a:solidFill>
                  <a:srgbClr val="FF0000"/>
                </a:solidFill>
              </a:rPr>
              <a:t>Causes of arrhythmias </a:t>
            </a:r>
          </a:p>
        </p:txBody>
      </p:sp>
      <p:sp>
        <p:nvSpPr>
          <p:cNvPr id="3" name="Content Placeholder 2"/>
          <p:cNvSpPr>
            <a:spLocks noGrp="1"/>
          </p:cNvSpPr>
          <p:nvPr>
            <p:ph idx="1"/>
          </p:nvPr>
        </p:nvSpPr>
        <p:spPr>
          <a:xfrm>
            <a:off x="385011" y="898072"/>
            <a:ext cx="11405936" cy="5551714"/>
          </a:xfrm>
        </p:spPr>
        <p:txBody>
          <a:bodyPr>
            <a:noAutofit/>
          </a:bodyPr>
          <a:lstStyle/>
          <a:p>
            <a:pPr marL="0" indent="0">
              <a:buNone/>
            </a:pPr>
            <a:r>
              <a:rPr lang="en-US" sz="3200" b="1" dirty="0"/>
              <a:t>1. </a:t>
            </a:r>
            <a:r>
              <a:rPr lang="en-US" sz="3200" b="1" dirty="0">
                <a:solidFill>
                  <a:srgbClr val="FF0000"/>
                </a:solidFill>
              </a:rPr>
              <a:t>Abnormal </a:t>
            </a:r>
            <a:r>
              <a:rPr lang="en-US" sz="3200" b="1" dirty="0" smtClean="0">
                <a:solidFill>
                  <a:srgbClr val="FF0000"/>
                </a:solidFill>
              </a:rPr>
              <a:t>automaticity</a:t>
            </a:r>
            <a:r>
              <a:rPr lang="en-US" sz="3200" b="1" dirty="0" smtClean="0"/>
              <a:t>: SA </a:t>
            </a:r>
            <a:r>
              <a:rPr lang="en-US" sz="3200" b="1" dirty="0"/>
              <a:t>node shows a faster rate of </a:t>
            </a:r>
            <a:r>
              <a:rPr lang="en-US" sz="3200" b="1" dirty="0" smtClean="0"/>
              <a:t>discharge, </a:t>
            </a:r>
            <a:r>
              <a:rPr lang="en-US" sz="3200" b="1" dirty="0"/>
              <a:t>and thus, it normally sets </a:t>
            </a:r>
            <a:r>
              <a:rPr lang="en-US" sz="3200" b="1" dirty="0" smtClean="0"/>
              <a:t>contraction </a:t>
            </a:r>
            <a:r>
              <a:rPr lang="en-US" sz="3200" b="1" dirty="0"/>
              <a:t>for the myocardium. If cardiac sites other than the SA node show enhanced automaticity, they may generate competing stimuli, and arrhythmias may arise. </a:t>
            </a:r>
            <a:endParaRPr lang="en-US" sz="3200" b="1" dirty="0" smtClean="0"/>
          </a:p>
          <a:p>
            <a:pPr marL="0" indent="0">
              <a:buNone/>
            </a:pPr>
            <a:r>
              <a:rPr lang="en-US" sz="3200" b="1" dirty="0"/>
              <a:t>2. </a:t>
            </a:r>
            <a:r>
              <a:rPr lang="en-US" sz="3200" b="1" dirty="0">
                <a:solidFill>
                  <a:srgbClr val="FF0000"/>
                </a:solidFill>
              </a:rPr>
              <a:t>Abnormalities in impulse conduction</a:t>
            </a:r>
            <a:r>
              <a:rPr lang="en-US" sz="3200" b="1" dirty="0"/>
              <a:t>: A phenomenon called reentry can occur if a unidirectional block caused by myocardial injury or a prolonged refractory period results in an abnormal conduction pathway. Reentry is the most common cause of arrhythmias, and it can occur at any level of the cardiac conduction system. </a:t>
            </a:r>
            <a:r>
              <a:rPr lang="en-US" sz="3200" b="1" dirty="0" smtClean="0"/>
              <a:t> </a:t>
            </a:r>
            <a:endParaRPr lang="en-US" sz="3200" b="1" dirty="0"/>
          </a:p>
        </p:txBody>
      </p:sp>
    </p:spTree>
    <p:extLst>
      <p:ext uri="{BB962C8B-B14F-4D97-AF65-F5344CB8AC3E}">
        <p14:creationId xmlns:p14="http://schemas.microsoft.com/office/powerpoint/2010/main" val="31752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Common Types of Arrhythmias</a:t>
            </a:r>
            <a:endParaRPr lang="en-US" b="1" dirty="0">
              <a:solidFill>
                <a:srgbClr val="FF0000"/>
              </a:solidFill>
            </a:endParaRPr>
          </a:p>
        </p:txBody>
      </p:sp>
      <p:sp>
        <p:nvSpPr>
          <p:cNvPr id="3" name="Content Placeholder 2"/>
          <p:cNvSpPr>
            <a:spLocks noGrp="1"/>
          </p:cNvSpPr>
          <p:nvPr>
            <p:ph idx="1"/>
          </p:nvPr>
        </p:nvSpPr>
        <p:spPr>
          <a:xfrm>
            <a:off x="565484" y="1825624"/>
            <a:ext cx="11032958" cy="4587207"/>
          </a:xfrm>
        </p:spPr>
        <p:txBody>
          <a:bodyPr>
            <a:noAutofit/>
          </a:bodyPr>
          <a:lstStyle/>
          <a:p>
            <a:r>
              <a:rPr lang="en-US" sz="3600" b="1" dirty="0"/>
              <a:t>A few of the clinically important arrhythmias are atrial flutter, atrial fibrillation (</a:t>
            </a:r>
            <a:r>
              <a:rPr lang="en-US" sz="3600" b="1" dirty="0" smtClean="0"/>
              <a:t>AF), </a:t>
            </a:r>
            <a:r>
              <a:rPr lang="en-US" sz="3600" b="1" dirty="0"/>
              <a:t>atrioventricular nodal reentry (a common type of supraventricular tachycardia [SVT]), premature ventricular beats (PVBs), ventricular tachycardia (VT), and ventricular fibrillation (VF</a:t>
            </a:r>
            <a:r>
              <a:rPr lang="en-US" sz="3600" b="1" dirty="0" smtClean="0"/>
              <a:t>). </a:t>
            </a:r>
          </a:p>
          <a:p>
            <a:r>
              <a:rPr lang="en-US" sz="3600" b="1" dirty="0" smtClean="0"/>
              <a:t>AF </a:t>
            </a:r>
            <a:r>
              <a:rPr lang="en-US" sz="3600" b="1" dirty="0"/>
              <a:t>is the most </a:t>
            </a:r>
            <a:r>
              <a:rPr lang="en-US" sz="3600" b="1" dirty="0" smtClean="0"/>
              <a:t>common arrhythmia particularly </a:t>
            </a:r>
            <a:r>
              <a:rPr lang="en-US" sz="3600" b="1" dirty="0"/>
              <a:t>common in older patients. It is often symptomatic and may contribute to worsening heart failure. </a:t>
            </a:r>
          </a:p>
        </p:txBody>
      </p:sp>
    </p:spTree>
    <p:extLst>
      <p:ext uri="{BB962C8B-B14F-4D97-AF65-F5344CB8AC3E}">
        <p14:creationId xmlns:p14="http://schemas.microsoft.com/office/powerpoint/2010/main" val="6877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228599"/>
          </a:xfrm>
        </p:spPr>
        <p:txBody>
          <a:bodyPr>
            <a:normAutofit fontScale="90000"/>
          </a:bodyPr>
          <a:lstStyle/>
          <a:p>
            <a:endParaRPr lang="en-US" dirty="0"/>
          </a:p>
        </p:txBody>
      </p:sp>
      <p:sp>
        <p:nvSpPr>
          <p:cNvPr id="3" name="Content Placeholder 2"/>
          <p:cNvSpPr>
            <a:spLocks noGrp="1"/>
          </p:cNvSpPr>
          <p:nvPr>
            <p:ph idx="1"/>
          </p:nvPr>
        </p:nvSpPr>
        <p:spPr>
          <a:xfrm>
            <a:off x="838200" y="324853"/>
            <a:ext cx="10515600" cy="5852110"/>
          </a:xfrm>
        </p:spPr>
        <p:txBody>
          <a:bodyPr>
            <a:normAutofit/>
          </a:bodyPr>
          <a:lstStyle/>
          <a:p>
            <a:r>
              <a:rPr lang="en-US" sz="3600" b="1" dirty="0" err="1" smtClean="0">
                <a:solidFill>
                  <a:srgbClr val="FF0000"/>
                </a:solidFill>
              </a:rPr>
              <a:t>Torsades</a:t>
            </a:r>
            <a:r>
              <a:rPr lang="en-US" sz="3600" b="1" dirty="0" smtClean="0">
                <a:solidFill>
                  <a:srgbClr val="FF0000"/>
                </a:solidFill>
              </a:rPr>
              <a:t> de pointes </a:t>
            </a:r>
            <a:r>
              <a:rPr lang="en-US" sz="3600" b="1" dirty="0" smtClean="0"/>
              <a:t>is a ventricular arrhythmia of great pharmacologic importance because it is often induced by antiarrhythmic and other drugs that change the shape of the action potential and prolong the QT interval. It has the ECG morphology of a polymorphic ventricular tachycardia. </a:t>
            </a:r>
          </a:p>
          <a:p>
            <a:r>
              <a:rPr lang="en-US" sz="3600" b="1" dirty="0" smtClean="0"/>
              <a:t>Other causes: macrolide antibiotics, antipsychotics, hypokalemia, ischemia, and genetic.</a:t>
            </a:r>
            <a:endParaRPr lang="en-US" sz="3600" b="1" dirty="0"/>
          </a:p>
        </p:txBody>
      </p:sp>
      <p:pic>
        <p:nvPicPr>
          <p:cNvPr id="4" name="Picture 3"/>
          <p:cNvPicPr>
            <a:picLocks noChangeAspect="1"/>
          </p:cNvPicPr>
          <p:nvPr/>
        </p:nvPicPr>
        <p:blipFill>
          <a:blip r:embed="rId2"/>
          <a:stretch>
            <a:fillRect/>
          </a:stretch>
        </p:blipFill>
        <p:spPr>
          <a:xfrm>
            <a:off x="0" y="4620126"/>
            <a:ext cx="12192000" cy="2550694"/>
          </a:xfrm>
          <a:prstGeom prst="rect">
            <a:avLst/>
          </a:prstGeom>
        </p:spPr>
      </p:pic>
    </p:spTree>
    <p:extLst>
      <p:ext uri="{BB962C8B-B14F-4D97-AF65-F5344CB8AC3E}">
        <p14:creationId xmlns:p14="http://schemas.microsoft.com/office/powerpoint/2010/main" val="34728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TotalTime>
  <Words>744</Words>
  <Application>Microsoft Office PowerPoint</Application>
  <PresentationFormat>Widescreen</PresentationFormat>
  <Paragraphs>38</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Merriweather</vt:lpstr>
      <vt:lpstr>Office Theme</vt:lpstr>
      <vt:lpstr>Antiarrhythmics</vt:lpstr>
      <vt:lpstr>Cardiac Arrhythmias</vt:lpstr>
      <vt:lpstr>Action Potential of Cardiac Myocyte</vt:lpstr>
      <vt:lpstr>Action Potential of Cardiac Myocyte</vt:lpstr>
      <vt:lpstr>PowerPoint Presentation</vt:lpstr>
      <vt:lpstr>PowerPoint Presentation</vt:lpstr>
      <vt:lpstr>Causes of arrhythmias </vt:lpstr>
      <vt:lpstr>Common Types of Arrhythmias</vt:lpstr>
      <vt:lpstr>PowerPoint Presentation</vt:lpstr>
      <vt:lpstr>PowerPoint Presentation</vt:lpstr>
      <vt:lpstr>Therapeutic indications for Common Arrhythmias</vt:lpstr>
      <vt:lpstr>Supraventricular tachycardia (SVT): </vt:lpstr>
      <vt:lpstr>Wolff-Parkinson-White (WPW) Syndrome</vt:lpstr>
      <vt:lpstr>Ventricular Tachycardia (VT)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AL-NABAA</dc:creator>
  <cp:lastModifiedBy>AL-NABAA</cp:lastModifiedBy>
  <cp:revision>79</cp:revision>
  <dcterms:created xsi:type="dcterms:W3CDTF">2023-10-05T20:11:39Z</dcterms:created>
  <dcterms:modified xsi:type="dcterms:W3CDTF">2023-10-30T20:40:12Z</dcterms:modified>
</cp:coreProperties>
</file>